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581" r:id="rId2"/>
    <p:sldId id="660" r:id="rId3"/>
    <p:sldId id="661" r:id="rId4"/>
    <p:sldId id="662" r:id="rId5"/>
    <p:sldId id="663" r:id="rId6"/>
    <p:sldId id="664" r:id="rId7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88" autoAdjust="0"/>
    <p:restoredTop sz="81907" autoAdjust="0"/>
  </p:normalViewPr>
  <p:slideViewPr>
    <p:cSldViewPr>
      <p:cViewPr varScale="1">
        <p:scale>
          <a:sx n="79" d="100"/>
          <a:sy n="79" d="100"/>
        </p:scale>
        <p:origin x="496" y="19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8/12/18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02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03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10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254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03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The Gospel of Mark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34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1" y="471515"/>
            <a:ext cx="9121651" cy="92333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passion narrative with an introduction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mainly about His journey to the cross, His trial and execution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Key verse: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-12367"/>
            <a:ext cx="7476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Gospel of Mark</a:t>
            </a:r>
            <a:endParaRPr lang="en-AU" sz="28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841276"/>
            <a:ext cx="6750496" cy="646331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10:</a:t>
            </a:r>
            <a:r>
              <a:rPr lang="en-AU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45 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For even the Son of Man came not to be served but to serve, and to give his life as a ransom for many.</a:t>
            </a:r>
            <a:r>
              <a:rPr lang="en-GB" dirty="0">
                <a:solidFill>
                  <a:schemeClr val="bg1"/>
                </a:solidFill>
              </a:rPr>
              <a:t> 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1523408"/>
            <a:ext cx="9121651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Records the humiliation of God’s Son (A cost of our Salvation)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quest for the identity of Jesus.  Who is Jesus????</a:t>
            </a:r>
          </a:p>
        </p:txBody>
      </p:sp>
    </p:spTree>
    <p:extLst>
      <p:ext uri="{BB962C8B-B14F-4D97-AF65-F5344CB8AC3E}">
        <p14:creationId xmlns:p14="http://schemas.microsoft.com/office/powerpoint/2010/main" val="6369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" grpId="0" animBg="1"/>
      <p:bldP spid="30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163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800" b="1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1 </a:t>
            </a:r>
            <a:r>
              <a:rPr lang="en-AU" sz="280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The beginning of the gospel of Jesus Christ, the Son of God. </a:t>
            </a:r>
            <a:endParaRPr lang="en-GB" sz="24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As it is written in Isaiah the prophet, </a:t>
            </a:r>
            <a:endParaRPr lang="en-GB" sz="24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marL="609600" indent="-6096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		“Behold, I send my messenger before your face, </a:t>
            </a:r>
            <a:endParaRPr lang="en-GB" sz="24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marL="609600" indent="-203200">
              <a:lnSpc>
                <a:spcPct val="115000"/>
              </a:lnSpc>
              <a:spcAft>
                <a:spcPts val="100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who will prepare your way, </a:t>
            </a:r>
            <a:endParaRPr lang="en-GB" sz="24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marL="609600" indent="-609600">
              <a:lnSpc>
                <a:spcPct val="115000"/>
              </a:lnSpc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	the voice of one crying in the wilderness: </a:t>
            </a:r>
            <a:endParaRPr lang="en-GB" sz="24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marL="609600" indent="-203200">
              <a:lnSpc>
                <a:spcPct val="115000"/>
              </a:lnSpc>
              <a:spcAft>
                <a:spcPts val="100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‘Prepare the way of the Lord, </a:t>
            </a:r>
            <a:endParaRPr lang="en-GB" sz="24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make his paths straight,’ ”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0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1" y="471515"/>
            <a:ext cx="9121651" cy="92333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passion narrative with an introduction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mainly about His journey to the cross, His trial and execution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Key verse: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-12367"/>
            <a:ext cx="7476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Gospel of Mark</a:t>
            </a:r>
            <a:endParaRPr lang="en-AU" sz="28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841276"/>
            <a:ext cx="6750496" cy="646331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10:</a:t>
            </a:r>
            <a:r>
              <a:rPr lang="en-AU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45 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For even the Son of Man came not to be served but to serve, and to give his life as a ransom for many.</a:t>
            </a:r>
            <a:r>
              <a:rPr lang="en-GB" dirty="0">
                <a:solidFill>
                  <a:schemeClr val="bg1"/>
                </a:solidFill>
              </a:rPr>
              <a:t> 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1523408"/>
            <a:ext cx="9121651" cy="1477328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Records the humiliation of God’s Son (A cost of our Salvation)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quest for the identity of Jesus.  Who is Jesus????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Messianic Secret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Jesus’ identity is being concealed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But to the reader, we are told ‘up front’, the identity of Jesus. (Christ;  Son of God;  Lord)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Gospel is “Good news of a great victory”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3002760"/>
            <a:ext cx="9294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Jesus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Greek (</a:t>
            </a:r>
            <a:r>
              <a:rPr lang="en-AU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Iesous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Hebrew (</a:t>
            </a:r>
            <a:r>
              <a:rPr lang="en-AU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Yeho-sua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) [Joshua] = YHWH Saves or The Lord Saves</a:t>
            </a:r>
            <a:endParaRPr lang="en-AU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9178" y="3289548"/>
            <a:ext cx="9294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Christ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Greek (Christos)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Hebrew (Messiah) = God’s anointed one</a:t>
            </a:r>
            <a:endParaRPr lang="en-AU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0707" y="3577580"/>
            <a:ext cx="9294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Son of God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To claim to be the Son of God was Blasphemy, for that is a claim to be God</a:t>
            </a:r>
          </a:p>
        </p:txBody>
      </p:sp>
    </p:spTree>
    <p:extLst>
      <p:ext uri="{BB962C8B-B14F-4D97-AF65-F5344CB8AC3E}">
        <p14:creationId xmlns:p14="http://schemas.microsoft.com/office/powerpoint/2010/main" val="151093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uiExpand="1" build="p"/>
      <p:bldP spid="3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3528" y="265212"/>
            <a:ext cx="7830616" cy="369332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AU" b="1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Exodus 23:20 </a:t>
            </a:r>
            <a:r>
              <a:rPr lang="en-AU" b="1" dirty="0">
                <a:solidFill>
                  <a:schemeClr val="accent5">
                    <a:lumMod val="90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  <a:t>Behold, I am sending my messenger ahead of you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1520" y="1201316"/>
            <a:ext cx="7830616" cy="1200329"/>
          </a:xfrm>
          <a:prstGeom prst="rect">
            <a:avLst/>
          </a:prstGeom>
          <a:ln w="127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  <a:ea typeface="Arial" charset="0"/>
              </a:rPr>
              <a:t>Malachi 3:1 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“Behold, I send my messenger, and </a:t>
            </a:r>
            <a:r>
              <a:rPr lang="en-US" b="1" dirty="0">
                <a:solidFill>
                  <a:srgbClr val="FFC000"/>
                </a:solidFill>
                <a:latin typeface="Comic Sans MS" charset="0"/>
                <a:ea typeface="Arial" charset="0"/>
                <a:cs typeface="Times New Roman" charset="0"/>
              </a:rPr>
              <a:t>he will prepare the way 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before me. And the Lord whom you seek will suddenly come to his temple; and the messenger of the covenant in whom you delight, behold, he is coming, says the </a:t>
            </a:r>
            <a:r>
              <a:rPr lang="en-US" b="1" u="sng" cap="small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Lord</a:t>
            </a:r>
            <a:r>
              <a:rPr lang="en-US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 of hosts.</a:t>
            </a:r>
            <a:endParaRPr lang="en-AU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9808" y="2569468"/>
            <a:ext cx="7830616" cy="646331"/>
          </a:xfrm>
          <a:prstGeom prst="rect">
            <a:avLst/>
          </a:prstGeom>
          <a:ln w="127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Arial" charset="0"/>
              </a:rPr>
              <a:t>Isaiah 40:3  </a:t>
            </a:r>
            <a:r>
              <a:rPr lang="en-GB" b="1" dirty="0" smtClean="0">
                <a:solidFill>
                  <a:srgbClr val="FFFF00"/>
                </a:solidFill>
                <a:latin typeface="Comic Sans MS" charset="0"/>
                <a:ea typeface="Arial" charset="0"/>
                <a:cs typeface="Times New Roman" charset="0"/>
              </a:rPr>
              <a:t>A voice cries: “In the wilderness prepare the way of the </a:t>
            </a:r>
            <a:r>
              <a:rPr lang="en-GB" b="1" u="sng" dirty="0" smtClean="0">
                <a:solidFill>
                  <a:srgbClr val="FFFF00"/>
                </a:solidFill>
                <a:latin typeface="Comic Sans MS" charset="0"/>
                <a:ea typeface="Arial" charset="0"/>
                <a:cs typeface="Times New Roman" charset="0"/>
              </a:rPr>
              <a:t>LORD</a:t>
            </a:r>
            <a:r>
              <a:rPr lang="en-GB" b="1" dirty="0" smtClean="0">
                <a:solidFill>
                  <a:srgbClr val="FFFF00"/>
                </a:solidFill>
                <a:latin typeface="Comic Sans MS" charset="0"/>
                <a:ea typeface="Arial" charset="0"/>
                <a:cs typeface="Times New Roman" charset="0"/>
              </a:rPr>
              <a:t>;  make straight in the desert a highway for our God.</a:t>
            </a:r>
            <a:endParaRPr lang="en-AU" b="1" dirty="0">
              <a:solidFill>
                <a:srgbClr val="FFFF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3336" y="3505572"/>
            <a:ext cx="8197136" cy="1980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000" dirty="0">
                <a:solidFill>
                  <a:schemeClr val="bg1"/>
                </a:solidFill>
                <a:latin typeface="Comic Sans MS" charset="0"/>
                <a:ea typeface="Arial" charset="0"/>
              </a:rPr>
              <a:t>	</a:t>
            </a:r>
            <a:r>
              <a:rPr lang="en-AU" sz="2000" dirty="0" smtClean="0">
                <a:solidFill>
                  <a:schemeClr val="bg1"/>
                </a:solidFill>
                <a:latin typeface="Comic Sans MS" charset="0"/>
                <a:ea typeface="Arial" charset="0"/>
              </a:rPr>
              <a:t>Mark 1:2.....</a:t>
            </a:r>
            <a:r>
              <a:rPr lang="en-AU" sz="2000" b="1" dirty="0" smtClean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 </a:t>
            </a:r>
            <a:r>
              <a:rPr lang="en-AU" sz="2000" b="1" dirty="0">
                <a:solidFill>
                  <a:schemeClr val="accent5">
                    <a:lumMod val="90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  <a:t>“Behold, I send my messenger before your face, </a:t>
            </a:r>
            <a:endParaRPr lang="en-GB" sz="2000" b="1" dirty="0">
              <a:solidFill>
                <a:schemeClr val="accent5">
                  <a:lumMod val="90000"/>
                </a:schemeClr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609600" indent="-203200">
              <a:lnSpc>
                <a:spcPct val="115000"/>
              </a:lnSpc>
              <a:spcAft>
                <a:spcPts val="1000"/>
              </a:spcAft>
            </a:pPr>
            <a:r>
              <a:rPr lang="en-AU" sz="2000" b="1" dirty="0">
                <a:solidFill>
                  <a:srgbClr val="FFC000"/>
                </a:solidFill>
                <a:latin typeface="Comic Sans MS" charset="0"/>
                <a:ea typeface="Comic Sans MS" charset="0"/>
                <a:cs typeface="Comic Sans MS" charset="0"/>
              </a:rPr>
              <a:t>who will prepare your way,</a:t>
            </a:r>
            <a:r>
              <a:rPr lang="en-AU" sz="2000" b="1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endParaRPr lang="en-GB" sz="2000" b="1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000" b="1" baseline="30000" dirty="0" smtClean="0">
                <a:solidFill>
                  <a:schemeClr val="bg1"/>
                </a:solidFill>
                <a:latin typeface="Comic Sans MS" charset="0"/>
                <a:ea typeface="Arial" charset="0"/>
              </a:rPr>
              <a:t>3 </a:t>
            </a:r>
            <a:r>
              <a:rPr lang="en-AU" sz="2000" b="1" dirty="0" smtClean="0">
                <a:solidFill>
                  <a:srgbClr val="FFFF00"/>
                </a:solidFill>
                <a:latin typeface="Comic Sans MS" charset="0"/>
                <a:ea typeface="Arial" charset="0"/>
              </a:rPr>
              <a:t>the </a:t>
            </a:r>
            <a:r>
              <a:rPr lang="en-AU" sz="2000" b="1" dirty="0">
                <a:solidFill>
                  <a:srgbClr val="FFFF00"/>
                </a:solidFill>
                <a:latin typeface="Comic Sans MS" charset="0"/>
                <a:ea typeface="Arial" charset="0"/>
              </a:rPr>
              <a:t>voice of one crying in the wilderness: </a:t>
            </a:r>
            <a:endParaRPr lang="en-GB" sz="2000" b="1" dirty="0">
              <a:solidFill>
                <a:srgbClr val="FFFF00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2000" b="1" dirty="0">
                <a:solidFill>
                  <a:srgbClr val="FFFF00"/>
                </a:solidFill>
                <a:latin typeface="Comic Sans MS" charset="0"/>
                <a:ea typeface="Arial" charset="0"/>
              </a:rPr>
              <a:t>‘Prepare the way of the Lord, </a:t>
            </a:r>
            <a:endParaRPr lang="en-GB" sz="2000" b="1" dirty="0">
              <a:solidFill>
                <a:srgbClr val="FFFF00"/>
              </a:solidFill>
              <a:latin typeface="Times New Roman" charset="0"/>
              <a:ea typeface="Arial" charset="0"/>
            </a:endParaRPr>
          </a:p>
          <a:p>
            <a:r>
              <a:rPr lang="en-AU" sz="2000" b="1" dirty="0">
                <a:solidFill>
                  <a:srgbClr val="FFFF00"/>
                </a:solidFill>
                <a:latin typeface="Comic Sans MS" charset="0"/>
                <a:ea typeface="Arial" charset="0"/>
                <a:cs typeface="Times New Roman" charset="0"/>
              </a:rPr>
              <a:t>make his paths straight,’ ”</a:t>
            </a:r>
            <a:r>
              <a:rPr lang="en-GB" sz="2000" b="1" dirty="0">
                <a:solidFill>
                  <a:srgbClr val="FFFF00"/>
                </a:solidFill>
              </a:rPr>
              <a:t> </a:t>
            </a:r>
            <a:endParaRPr lang="en-AU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6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43453"/>
            <a:ext cx="9121651" cy="92333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passion narrative with an introduction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mainly about His journey to the cross, His trial and execution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Key verse: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-12367"/>
            <a:ext cx="7476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Gospel of Mark</a:t>
            </a:r>
            <a:endParaRPr lang="en-AU" sz="28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3" y="713214"/>
            <a:ext cx="6750496" cy="646331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10:</a:t>
            </a:r>
            <a:r>
              <a:rPr lang="en-AU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45 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For even the Son of Man came not to be served but to serve, and to give his life as a ransom for many.</a:t>
            </a:r>
            <a:r>
              <a:rPr lang="en-GB" dirty="0">
                <a:solidFill>
                  <a:schemeClr val="bg1"/>
                </a:solidFill>
              </a:rPr>
              <a:t> 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" y="1340233"/>
            <a:ext cx="9121651" cy="1477328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Records the humiliation of God’s Son (A cost of our Salvation)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quest for the identity of Jesus.  Who is Jesus????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Messianic Secret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Jesus’ identity is being concealed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But to the reader, we are told ‘up front’, the identity of Jesus. (Christ;  Son of God;  Lord)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Gospel is “Good news of a great victory”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99" y="2706654"/>
            <a:ext cx="9294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Jesus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Greek (</a:t>
            </a:r>
            <a:r>
              <a:rPr lang="en-AU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Iesous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Hebrew (</a:t>
            </a:r>
            <a:r>
              <a:rPr lang="en-AU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Yeho-sua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) [Joshua] = YHWH Saves or The Lord Saves</a:t>
            </a:r>
            <a:endParaRPr lang="en-AU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1" y="2993442"/>
            <a:ext cx="9294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Christ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Greek (Christos)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Hebrew (Messiah) = God’s anointed one</a:t>
            </a:r>
            <a:endParaRPr lang="en-AU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92" y="3281474"/>
            <a:ext cx="9294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Son of God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To claim to be the Son of God was Blasphemy, for that is a claim to be God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92" y="3649562"/>
            <a:ext cx="9294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4913" indent="-1204913"/>
            <a:r>
              <a:rPr lang="en-AU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Lord </a:t>
            </a:r>
            <a:r>
              <a:rPr lang="mr-IN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Hebrews said “The Lord” where God’s personal name YHWH was written in the Scriptures.  = Lord God Almighty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99" y="4423095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rgbClr val="FFFF00"/>
                </a:solidFill>
              </a:rPr>
              <a:t>If Jesus is The Son of God / The Lord God almighty: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099" y="4717360"/>
            <a:ext cx="9106509" cy="92333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We can be for Him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(Jesus is the Christ, the Son of God, my Lord)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We can be Against Him</a:t>
            </a:r>
            <a:r>
              <a:rPr lang="en-US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(Jesus is the Christ, the Son of God, but I reject His Lordship)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But we cannot be neutral toward Him</a:t>
            </a:r>
          </a:p>
        </p:txBody>
      </p:sp>
    </p:spTree>
    <p:extLst>
      <p:ext uri="{BB962C8B-B14F-4D97-AF65-F5344CB8AC3E}">
        <p14:creationId xmlns:p14="http://schemas.microsoft.com/office/powerpoint/2010/main" val="53178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65581</TotalTime>
  <Words>537</Words>
  <Application>Microsoft Macintosh PowerPoint</Application>
  <PresentationFormat>On-screen Show (16:10)</PresentationFormat>
  <Paragraphs>57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Comic Sans MS</vt:lpstr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1059</cp:revision>
  <cp:lastPrinted>2018-08-10T21:58:05Z</cp:lastPrinted>
  <dcterms:created xsi:type="dcterms:W3CDTF">2016-11-04T06:28:01Z</dcterms:created>
  <dcterms:modified xsi:type="dcterms:W3CDTF">2018-08-11T23:30:00Z</dcterms:modified>
</cp:coreProperties>
</file>